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67" r:id="rId2"/>
    <p:sldId id="260" r:id="rId3"/>
    <p:sldId id="324" r:id="rId4"/>
    <p:sldId id="333" r:id="rId5"/>
    <p:sldId id="372" r:id="rId6"/>
    <p:sldId id="325" r:id="rId7"/>
    <p:sldId id="374" r:id="rId8"/>
    <p:sldId id="368" r:id="rId9"/>
    <p:sldId id="390" r:id="rId10"/>
    <p:sldId id="329" r:id="rId11"/>
    <p:sldId id="330" r:id="rId12"/>
    <p:sldId id="331" r:id="rId13"/>
    <p:sldId id="328" r:id="rId14"/>
    <p:sldId id="376" r:id="rId15"/>
    <p:sldId id="373" r:id="rId16"/>
    <p:sldId id="378" r:id="rId17"/>
    <p:sldId id="379" r:id="rId18"/>
    <p:sldId id="380" r:id="rId19"/>
    <p:sldId id="362" r:id="rId20"/>
    <p:sldId id="381" r:id="rId21"/>
    <p:sldId id="334" r:id="rId22"/>
    <p:sldId id="366" r:id="rId23"/>
    <p:sldId id="382" r:id="rId24"/>
    <p:sldId id="383" r:id="rId25"/>
    <p:sldId id="384" r:id="rId26"/>
    <p:sldId id="385" r:id="rId27"/>
    <p:sldId id="387" r:id="rId28"/>
    <p:sldId id="388" r:id="rId29"/>
    <p:sldId id="389" r:id="rId30"/>
    <p:sldId id="397" r:id="rId31"/>
    <p:sldId id="395" r:id="rId32"/>
    <p:sldId id="394" r:id="rId33"/>
    <p:sldId id="396" r:id="rId34"/>
    <p:sldId id="393" r:id="rId35"/>
    <p:sldId id="404" r:id="rId36"/>
    <p:sldId id="398" r:id="rId37"/>
    <p:sldId id="399" r:id="rId38"/>
    <p:sldId id="391" r:id="rId39"/>
    <p:sldId id="400" r:id="rId40"/>
    <p:sldId id="401" r:id="rId41"/>
    <p:sldId id="402" r:id="rId42"/>
    <p:sldId id="403" r:id="rId43"/>
    <p:sldId id="392" r:id="rId44"/>
    <p:sldId id="370" r:id="rId45"/>
    <p:sldId id="371" r:id="rId46"/>
    <p:sldId id="356" r:id="rId4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73061"/>
  </p:normalViewPr>
  <p:slideViewPr>
    <p:cSldViewPr snapToGrid="0" snapToObjects="1">
      <p:cViewPr varScale="1">
        <p:scale>
          <a:sx n="92" d="100"/>
          <a:sy n="92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CD74CD-D753-8744-A2E1-67B2FE597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70155-4D7F-2D44-B3D5-C68057C51E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FAE77-EE34-2340-A9ED-3C17705B29A9}" type="datetimeFigureOut">
              <a:rPr lang="en-US" smtClean="0"/>
              <a:t>9/11/24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96284-9978-2341-943B-BFE1F5F3BE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57816-83AB-8448-B2D4-19B2BB2BAA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B2C29-FF36-7D4C-9472-FCF02029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92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75182-76CF-564F-947C-19123E22F84F}" type="datetimeFigureOut">
              <a:rPr lang="en-US" smtClean="0"/>
              <a:t>9/11/24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E919-F0C9-3242-B799-B1AECE33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4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1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6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3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89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16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53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9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7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9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9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7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0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0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C1EB-790F-7247-B712-69DCB0F4B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8623E-537A-2945-B5E4-9D08D4C7A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Avenir Light" panose="020B04020202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1C7F8-B58E-604D-A02C-070D6C28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F301B-4C39-0C47-84B5-C6E5C64B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C04B6-F326-A341-8E70-5CB83B9C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3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1158-DDBA-454E-8AA8-83D0A93C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20D54-E3CC-814E-B95B-722031226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EFFF5-EB56-AE4B-9EC6-C858B62A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DC202-950A-DF4D-AFFD-AA16FEC9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F1720-E80A-C048-B79F-12BC4A88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A97F3-399B-1E49-BAAE-1EB7BABC2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33C54-1FD4-2344-B0DF-833D4539B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C0DC5-F258-F643-9273-9055763B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10FB3-D17B-0745-BB26-3BF57D49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5E213-EF8C-2F40-A454-3D87264F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0FED-DAB5-6B45-B960-22991262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9B706-255C-3146-9F9E-F88AC35F8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06BE-E0BB-C648-AF7B-8A11A787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35BC4-D876-9E41-AFCA-EFA8C5D6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1C440-05E9-5344-A10B-9583EC7A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5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7747-424C-CC49-B42D-9CFF20A6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69FE1-B144-FD43-BCBB-7EB207AD4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26F06-4676-F147-BD72-BA6C2255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312DE-9F8B-1B46-BEAB-A0E64C8E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1587B-C584-6E49-9DC1-05A03BA3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0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C939-684D-3942-858D-FCE38841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6A0E-44ED-AA47-9766-B6231F122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725E7-AF4A-954B-8C32-B1510E1EC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99DA2-228B-5347-B6F5-FFE3C09D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25300-0828-1046-8AF6-87272DDF2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553BA-D3FC-9C46-8CE5-F7C5B2DC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19BF-E28B-1C46-832F-9E19C73C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8F2A9-790A-2A49-9DAC-7676B5AC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358EF-1087-A94E-8677-2CFDDE4A3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DEB7C-61D2-7F4C-BF4B-D18808F4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732E1-84AB-154A-8252-AC83C03E6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7F135-14CD-E843-A5AD-98174C3C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5D097-D07F-AA41-A041-003211CE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FAAF5-B118-794A-B8BA-066FCBB5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E4F8-5FE9-144C-B46C-537B4E32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B3810-E53E-854B-9465-A7A0C18E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E7316-AE10-7F49-A664-6D7C2895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38E90-4979-9F4A-B49E-49051AD0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50404-32C1-6740-A402-0131D3C9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61101-66D6-6D45-A183-FE8564D7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EF2A5-FB5B-9A4B-9A3D-289EDD5A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8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F042-3C93-7143-8DA8-CC601C8E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CD37-625B-BA45-8A19-05522A0EA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3ECDC-9174-1042-9741-20DC919AD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24C80-DD37-AF47-9416-92A21ACB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0D0E9-FCA4-D34D-99E5-8D06AA85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A876A-BFE5-044B-BAE9-8438035A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9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B4AF-738D-3548-BD3A-A772FF71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51A7B-68E4-6E4C-945A-21C255F33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F8974-7061-4643-9131-821367192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5D842-A0F2-B74E-B1A7-F9BA33E5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3807B-6BAE-B740-8D16-D64C936D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3A91-12B0-F84D-9EF4-8868F45C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02C7F-E0DA-364C-8BC3-70E46E95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93C3-1050-824B-BA69-AB9ED692D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94690-652E-BD46-94F4-E3DE17C23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7D075E0F-F1B2-EF4B-A8EE-E2FBA9EDBFA7}" type="datetimeFigureOut">
              <a:rPr lang="en-US" smtClean="0"/>
              <a:pPr/>
              <a:t>9/11/24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010CA-2EF1-0A49-8F1E-1D872244A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F894D-556E-E647-B8F8-4ABD71696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35BF1548-D5B3-2748-B836-73DB37690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3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Light" panose="020B0402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qc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C67229C-8B0D-7344-9C85-1807B929D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/>
              <a:t>By Simen Kvaal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FF875-61BC-C592-1D71-D79CAD3AB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728" y="1417913"/>
            <a:ext cx="4942280" cy="40221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A9050D-4BB1-FABE-F184-AE2236E9A66A}"/>
              </a:ext>
            </a:extLst>
          </p:cNvPr>
          <p:cNvSpPr txBox="1">
            <a:spLocks/>
          </p:cNvSpPr>
          <p:nvPr/>
        </p:nvSpPr>
        <p:spPr>
          <a:xfrm>
            <a:off x="643467" y="804822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ESQC 2024</a:t>
            </a:r>
          </a:p>
          <a:p>
            <a:pPr algn="l"/>
            <a:endParaRPr lang="en-US" sz="4400" dirty="0"/>
          </a:p>
          <a:p>
            <a:pPr algn="l"/>
            <a:r>
              <a:rPr lang="en-US" sz="4400" dirty="0"/>
              <a:t>Mathematical Methods</a:t>
            </a:r>
            <a:br>
              <a:rPr lang="en-US" sz="4400" dirty="0"/>
            </a:br>
            <a:r>
              <a:rPr lang="en-US" sz="4400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98012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E2212BD-6A85-6F50-5C40-5FA07FD96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5422"/>
            <a:ext cx="10515600" cy="3419938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461023C-FB3C-C198-FBAA-1750482C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metric embodies concept of distance</a:t>
            </a:r>
          </a:p>
        </p:txBody>
      </p:sp>
    </p:spTree>
    <p:extLst>
      <p:ext uri="{BB962C8B-B14F-4D97-AF65-F5344CB8AC3E}">
        <p14:creationId xmlns:p14="http://schemas.microsoft.com/office/powerpoint/2010/main" val="51220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6CA6-80C4-E133-51A2-4A208D8A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Norms embody concept of length</a:t>
            </a:r>
          </a:p>
        </p:txBody>
      </p:sp>
      <p:pic>
        <p:nvPicPr>
          <p:cNvPr id="5" name="Picture 4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C0A7C729-DD36-60ED-040A-F10122122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90" y="1574088"/>
            <a:ext cx="10520510" cy="2870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E7DB3E-0906-0478-7AD6-E7503FA9F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686" y="5122202"/>
            <a:ext cx="2425700" cy="330200"/>
          </a:xfrm>
          <a:prstGeom prst="rect">
            <a:avLst/>
          </a:prstGeom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A5915FBF-1AB4-49B7-4EC7-DD1FC04F81E8}"/>
              </a:ext>
            </a:extLst>
          </p:cNvPr>
          <p:cNvSpPr/>
          <p:nvPr/>
        </p:nvSpPr>
        <p:spPr>
          <a:xfrm>
            <a:off x="7932055" y="5283912"/>
            <a:ext cx="2958812" cy="1543624"/>
          </a:xfrm>
          <a:prstGeom prst="wedgeEllipseCallout">
            <a:avLst>
              <a:gd name="adj1" fmla="val -71769"/>
              <a:gd name="adj2" fmla="val -38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Norms define metrics</a:t>
            </a:r>
          </a:p>
        </p:txBody>
      </p:sp>
    </p:spTree>
    <p:extLst>
      <p:ext uri="{BB962C8B-B14F-4D97-AF65-F5344CB8AC3E}">
        <p14:creationId xmlns:p14="http://schemas.microsoft.com/office/powerpoint/2010/main" val="3500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CDD5-0CCA-DDCB-7AB6-31DF6F1D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products give concept of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D971B-AE92-90CA-CFC7-E635AC39B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EAE79080-E65E-F151-A6A9-04A0A44C9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3556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866F4-514F-682A-3991-7FC098018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0" y="5562412"/>
            <a:ext cx="5067300" cy="393700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465E73E8-18F3-7BFA-4F27-D6369902FAA4}"/>
              </a:ext>
            </a:extLst>
          </p:cNvPr>
          <p:cNvSpPr/>
          <p:nvPr/>
        </p:nvSpPr>
        <p:spPr>
          <a:xfrm>
            <a:off x="9233188" y="5057775"/>
            <a:ext cx="2958812" cy="1800225"/>
          </a:xfrm>
          <a:prstGeom prst="wedgeEllipseCallout">
            <a:avLst>
              <a:gd name="adj1" fmla="val -69443"/>
              <a:gd name="adj2" fmla="val -8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Inner products give metrics, too</a:t>
            </a:r>
          </a:p>
        </p:txBody>
      </p:sp>
    </p:spTree>
    <p:extLst>
      <p:ext uri="{BB962C8B-B14F-4D97-AF65-F5344CB8AC3E}">
        <p14:creationId xmlns:p14="http://schemas.microsoft.com/office/powerpoint/2010/main" val="21276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F7ECC26-297E-BD06-2696-AA16D1A8E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63" y="4455002"/>
            <a:ext cx="2402998" cy="240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8F499A-08A7-AEB1-1539-5F5DAD912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421" y="4520092"/>
            <a:ext cx="2349949" cy="234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1E335-F454-1666-5A0E-BECD846A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metrics in the plane (from norms)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69BDB4-A9FA-8987-4E58-83DB51639B84}"/>
              </a:ext>
            </a:extLst>
          </p:cNvPr>
          <p:cNvGrpSpPr/>
          <p:nvPr/>
        </p:nvGrpSpPr>
        <p:grpSpPr>
          <a:xfrm>
            <a:off x="587864" y="3066757"/>
            <a:ext cx="4098436" cy="3426118"/>
            <a:chOff x="7474439" y="3066757"/>
            <a:chExt cx="4098436" cy="342611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9B448B0-C29C-486C-122A-3C0166C01775}"/>
                </a:ext>
              </a:extLst>
            </p:cNvPr>
            <p:cNvCxnSpPr/>
            <p:nvPr/>
          </p:nvCxnSpPr>
          <p:spPr>
            <a:xfrm>
              <a:off x="7686675" y="4814888"/>
              <a:ext cx="3886200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0D383F4-7933-94C1-A832-E3E42C1FB5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36369" y="3066757"/>
              <a:ext cx="0" cy="342611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645874-1EB3-7BAE-B780-4A44759E6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4439" y="4333876"/>
              <a:ext cx="482600" cy="33020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AF7AED49-D575-CBC3-F512-35552243647B}"/>
              </a:ext>
            </a:extLst>
          </p:cNvPr>
          <p:cNvSpPr>
            <a:spLocks/>
          </p:cNvSpPr>
          <p:nvPr/>
        </p:nvSpPr>
        <p:spPr>
          <a:xfrm>
            <a:off x="4495644" y="6132923"/>
            <a:ext cx="157163" cy="1571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5D4EBC-9789-834F-AC7B-F48349E73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88172" y="3979971"/>
            <a:ext cx="157163" cy="1571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F04A97-0B35-6E52-B2FA-BB126AECFC86}"/>
              </a:ext>
            </a:extLst>
          </p:cNvPr>
          <p:cNvGrpSpPr/>
          <p:nvPr/>
        </p:nvGrpSpPr>
        <p:grpSpPr>
          <a:xfrm>
            <a:off x="6688626" y="3066757"/>
            <a:ext cx="4098436" cy="3426118"/>
            <a:chOff x="7474439" y="3066757"/>
            <a:chExt cx="4098436" cy="3426118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9FDC943-AACD-DBE5-DA21-AE2273459CFF}"/>
                </a:ext>
              </a:extLst>
            </p:cNvPr>
            <p:cNvCxnSpPr/>
            <p:nvPr/>
          </p:nvCxnSpPr>
          <p:spPr>
            <a:xfrm>
              <a:off x="7686675" y="4814888"/>
              <a:ext cx="3886200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1665D0F-B529-E020-582F-D5622FA4B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36369" y="3066757"/>
              <a:ext cx="0" cy="342611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4C1B079-6202-02CC-157E-EC08CDD69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4439" y="4333876"/>
              <a:ext cx="482600" cy="330200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EE68C33-91A4-9123-80EC-988CB50E20BF}"/>
              </a:ext>
            </a:extLst>
          </p:cNvPr>
          <p:cNvSpPr>
            <a:spLocks/>
          </p:cNvSpPr>
          <p:nvPr/>
        </p:nvSpPr>
        <p:spPr>
          <a:xfrm>
            <a:off x="10129876" y="6226230"/>
            <a:ext cx="157163" cy="1571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62C4B3D-C2AC-F7C3-E741-2D976EE312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88934" y="3979971"/>
            <a:ext cx="157163" cy="1571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6453AF1-CA44-0BD6-2863-EBA9FEDA07C6}"/>
              </a:ext>
            </a:extLst>
          </p:cNvPr>
          <p:cNvCxnSpPr>
            <a:cxnSpLocks/>
            <a:stCxn id="13" idx="5"/>
            <a:endCxn id="12" idx="1"/>
          </p:cNvCxnSpPr>
          <p:nvPr/>
        </p:nvCxnSpPr>
        <p:spPr>
          <a:xfrm>
            <a:off x="3022319" y="4114118"/>
            <a:ext cx="1496341" cy="20418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25224B9-94BC-8635-39C3-D42A9828D63F}"/>
              </a:ext>
            </a:extLst>
          </p:cNvPr>
          <p:cNvCxnSpPr>
            <a:cxnSpLocks/>
          </p:cNvCxnSpPr>
          <p:nvPr/>
        </p:nvCxnSpPr>
        <p:spPr>
          <a:xfrm>
            <a:off x="9146096" y="4061418"/>
            <a:ext cx="106236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4649051-3B9B-E4CB-8F14-CE910B338D34}"/>
              </a:ext>
            </a:extLst>
          </p:cNvPr>
          <p:cNvCxnSpPr>
            <a:cxnSpLocks/>
          </p:cNvCxnSpPr>
          <p:nvPr/>
        </p:nvCxnSpPr>
        <p:spPr>
          <a:xfrm>
            <a:off x="10201227" y="4114118"/>
            <a:ext cx="0" cy="20973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B174E4C-8EAE-46B6-15F1-0B394AB2D2EB}"/>
              </a:ext>
            </a:extLst>
          </p:cNvPr>
          <p:cNvSpPr txBox="1"/>
          <p:nvPr/>
        </p:nvSpPr>
        <p:spPr>
          <a:xfrm>
            <a:off x="335217" y="3188412"/>
            <a:ext cx="2725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Euclidean metric</a:t>
            </a:r>
          </a:p>
          <a:p>
            <a:r>
              <a:rPr lang="en-US" sz="2000" dirty="0"/>
              <a:t>“as the crow flies”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6B872B-83C0-915F-94B6-FB17C0403A32}"/>
              </a:ext>
            </a:extLst>
          </p:cNvPr>
          <p:cNvSpPr txBox="1"/>
          <p:nvPr/>
        </p:nvSpPr>
        <p:spPr>
          <a:xfrm>
            <a:off x="6576905" y="3188412"/>
            <a:ext cx="2412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Manhattan metric</a:t>
            </a:r>
          </a:p>
          <a:p>
            <a:r>
              <a:rPr lang="en-US" sz="2000" dirty="0"/>
              <a:t>“as the taxi drives”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251E45-D317-847E-865C-CBC49A5C4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" y="1844199"/>
            <a:ext cx="4114800" cy="55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397C09-A019-9C49-9A82-641271FA8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3598" y="1908216"/>
            <a:ext cx="3556000" cy="279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C6FADD-1D55-AB64-4269-D51620C977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753" y="3719676"/>
            <a:ext cx="279400" cy="152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3F85C1-0AE5-A2F4-37DE-11BB6C2F3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3288" y="3671300"/>
            <a:ext cx="279400" cy="152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4A7B83-F64B-800D-4038-3A8911FEFF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6915" y="6237722"/>
            <a:ext cx="279400" cy="2159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65F96F9-739D-4443-1FAF-21C1FBFFD0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8969" y="6103554"/>
            <a:ext cx="2794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4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0C96B3-6BEB-714F-F4F8-D38E4695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5251"/>
            <a:ext cx="10515600" cy="212912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 all cases, </a:t>
            </a:r>
            <a:r>
              <a:rPr lang="en-US" i="1" dirty="0"/>
              <a:t>metric spaces</a:t>
            </a:r>
          </a:p>
          <a:p>
            <a:r>
              <a:rPr lang="en-US" dirty="0"/>
              <a:t>The spaces of quantum mechanics, DFT, coupled-cluster theory ...</a:t>
            </a:r>
          </a:p>
          <a:p>
            <a:r>
              <a:rPr lang="en-US" dirty="0"/>
              <a:t>Infinite dimensional (separable) Hilbert space: </a:t>
            </a:r>
            <a:r>
              <a:rPr lang="en-US" i="1" dirty="0"/>
              <a:t>infinite orthonormal basis</a:t>
            </a:r>
            <a:endParaRPr lang="en-US" dirty="0"/>
          </a:p>
        </p:txBody>
      </p:sp>
      <p:pic>
        <p:nvPicPr>
          <p:cNvPr id="4" name="Picture 3" descr="A close-up of a text&#10;&#10;Description automatically generated">
            <a:extLst>
              <a:ext uri="{FF2B5EF4-FFF2-40B4-BE49-F238E27FC236}">
                <a16:creationId xmlns:a16="http://schemas.microsoft.com/office/drawing/2014/main" id="{9FF3BDD6-EFCF-8635-1285-F65F1769E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21" y="626123"/>
            <a:ext cx="11808179" cy="2129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BE4BC0-6130-A8E7-A1ED-CABAFDE4F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0" y="5269982"/>
            <a:ext cx="3556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2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E507CC-53BF-15B8-8EEE-B134A919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a Banach space?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510FFF-8D75-E5DD-7F85-9F13B4407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From norm to </a:t>
            </a:r>
            <a:r>
              <a:rPr lang="en-US" i="1" dirty="0"/>
              <a:t>open sets</a:t>
            </a:r>
          </a:p>
          <a:p>
            <a:pPr lvl="1"/>
            <a:r>
              <a:rPr lang="en-US" dirty="0"/>
              <a:t>“A topology”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From open sets to </a:t>
            </a:r>
            <a:r>
              <a:rPr lang="en-US" i="1" dirty="0"/>
              <a:t>convergence of sequences, completeness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From completeness to </a:t>
            </a:r>
            <a:r>
              <a:rPr lang="en-US" i="1" dirty="0"/>
              <a:t>continuity of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Differentiability of functions</a:t>
            </a:r>
            <a:endParaRPr lang="en-US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1FF2FAF-15A2-8CBB-10EB-8395BE3A7D26}"/>
              </a:ext>
            </a:extLst>
          </p:cNvPr>
          <p:cNvSpPr/>
          <p:nvPr/>
        </p:nvSpPr>
        <p:spPr>
          <a:xfrm>
            <a:off x="2332653" y="4589430"/>
            <a:ext cx="7035281" cy="1903445"/>
          </a:xfrm>
          <a:prstGeom prst="wedgeRoundRectCallout">
            <a:avLst>
              <a:gd name="adj1" fmla="val -22159"/>
              <a:gd name="adj2" fmla="val -6593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venir Book" panose="02000503020000020003" pitchFamily="2" charset="0"/>
              </a:rPr>
              <a:t>The metric/norm is the foundation for calculus, vector calculus, calculus of variations ...</a:t>
            </a:r>
          </a:p>
        </p:txBody>
      </p:sp>
    </p:spTree>
    <p:extLst>
      <p:ext uri="{BB962C8B-B14F-4D97-AF65-F5344CB8AC3E}">
        <p14:creationId xmlns:p14="http://schemas.microsoft.com/office/powerpoint/2010/main" val="43724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aph of a function&#10;&#10;Description automatically generated">
            <a:extLst>
              <a:ext uri="{FF2B5EF4-FFF2-40B4-BE49-F238E27FC236}">
                <a16:creationId xmlns:a16="http://schemas.microsoft.com/office/drawing/2014/main" id="{4207ACFA-9DAE-B3F1-1B5B-31430677B3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78" t="15363" r="23749" b="7462"/>
          <a:stretch/>
        </p:blipFill>
        <p:spPr>
          <a:xfrm>
            <a:off x="7100893" y="2641291"/>
            <a:ext cx="4546490" cy="4200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C5215-C4AE-CAB5-1250-901DAC8E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Spaces of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9E937-FA81-7CED-FF1B-B5984A233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739" y="1774663"/>
            <a:ext cx="3366720" cy="661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D4EE83-7ADE-6F39-6358-38EF6227DB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5115"/>
          <a:stretch/>
        </p:blipFill>
        <p:spPr>
          <a:xfrm>
            <a:off x="973270" y="3429000"/>
            <a:ext cx="5875400" cy="2959100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1CCAE3EB-737F-8B69-E03D-F7B81960567D}"/>
              </a:ext>
            </a:extLst>
          </p:cNvPr>
          <p:cNvSpPr/>
          <p:nvPr/>
        </p:nvSpPr>
        <p:spPr>
          <a:xfrm>
            <a:off x="4648234" y="1989116"/>
            <a:ext cx="2923309" cy="16833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Boxes in </a:t>
            </a:r>
            <a:r>
              <a:rPr lang="en-US" sz="2800" i="1" dirty="0"/>
              <a:t>n</a:t>
            </a:r>
            <a:r>
              <a:rPr lang="en-US" sz="2800" dirty="0"/>
              <a:t> dimensions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0DBCDBBD-494A-4518-B8FA-DCD7A300009B}"/>
              </a:ext>
            </a:extLst>
          </p:cNvPr>
          <p:cNvSpPr/>
          <p:nvPr/>
        </p:nvSpPr>
        <p:spPr>
          <a:xfrm>
            <a:off x="852820" y="2932357"/>
            <a:ext cx="2490932" cy="16833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Intervals are typical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D8175BDE-F10E-0BD9-ACEC-2E6DF7664C50}"/>
              </a:ext>
            </a:extLst>
          </p:cNvPr>
          <p:cNvSpPr/>
          <p:nvPr/>
        </p:nvSpPr>
        <p:spPr>
          <a:xfrm>
            <a:off x="8528774" y="1036833"/>
            <a:ext cx="3241964" cy="19534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Here is an example function</a:t>
            </a:r>
          </a:p>
        </p:txBody>
      </p:sp>
    </p:spTree>
    <p:extLst>
      <p:ext uri="{BB962C8B-B14F-4D97-AF65-F5344CB8AC3E}">
        <p14:creationId xmlns:p14="http://schemas.microsoft.com/office/powerpoint/2010/main" val="223021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FBB7-305B-C8C9-D8C1-F49A628D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L</a:t>
            </a:r>
            <a:r>
              <a:rPr lang="en-US" i="1" baseline="30000" dirty="0" err="1"/>
              <a:t>p</a:t>
            </a:r>
            <a:r>
              <a:rPr lang="en-US" dirty="0"/>
              <a:t>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2F4D-22C2-4C5C-D413-BB0E2B238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1 ≤ </a:t>
            </a:r>
            <a:r>
              <a:rPr lang="en-US" i="1" dirty="0"/>
              <a:t>p</a:t>
            </a:r>
            <a:r>
              <a:rPr lang="en-US" dirty="0"/>
              <a:t> &lt; ∞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 Banach space: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C2EB7-3D09-AF26-BE87-1DA9BFA4C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422" y="2721852"/>
            <a:ext cx="14224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A6FD-5616-3CE8-233B-C32507DC9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480" y="2461502"/>
            <a:ext cx="3187700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04FBF2-1168-8B3D-13FB-6DC490CF8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626" y="4225736"/>
            <a:ext cx="4622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34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8223-451C-79A1-5616-D1CB53B7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notebook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20E85-58E7-99E2-2E47-24C7C0515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different  norms measure closeness of functions.</a:t>
            </a:r>
          </a:p>
          <a:p>
            <a:r>
              <a:rPr lang="en-US" dirty="0"/>
              <a:t>This shows us that different norms can be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0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4D2CC-51FA-9FB1-D393-B8956352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38B36-430F-9A57-1204-C6D865A26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677"/>
            <a:ext cx="10515600" cy="4751286"/>
          </a:xfrm>
        </p:spPr>
        <p:txBody>
          <a:bodyPr/>
          <a:lstStyle/>
          <a:p>
            <a:r>
              <a:rPr lang="en-US" b="1" dirty="0"/>
              <a:t>Banach space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Hilbert space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05C3B-1ED4-4821-4748-CC104EF52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2302886"/>
            <a:ext cx="6172200" cy="39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C84232-8EEC-7888-CBAF-136A866A5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49" y="3139179"/>
            <a:ext cx="25527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DD9C30-F570-B24B-ADF9-B02E335D8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00" y="4687224"/>
            <a:ext cx="68326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649571-E012-24E4-1E88-054633723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800" y="5862775"/>
            <a:ext cx="3454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0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91D0-BBB5-324A-9185-7E0D32EB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829"/>
            <a:ext cx="6070841" cy="988255"/>
          </a:xfrm>
        </p:spPr>
        <p:txBody>
          <a:bodyPr/>
          <a:lstStyle/>
          <a:p>
            <a:r>
              <a:rPr lang="en-US" dirty="0"/>
              <a:t>Where to find the material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0D5ED1D-0748-87A0-4406-274657C1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561" y="2012561"/>
            <a:ext cx="4845439" cy="4845439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D1E276F-F95E-CBC2-BABB-A25EE82E39C4}"/>
              </a:ext>
            </a:extLst>
          </p:cNvPr>
          <p:cNvSpPr/>
          <p:nvPr/>
        </p:nvSpPr>
        <p:spPr>
          <a:xfrm>
            <a:off x="8471169" y="457200"/>
            <a:ext cx="2343004" cy="1325564"/>
          </a:xfrm>
          <a:prstGeom prst="wedgeRoundRectCallout">
            <a:avLst>
              <a:gd name="adj1" fmla="val 12190"/>
              <a:gd name="adj2" fmla="val 8584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venir Book" panose="02000503020000020003" pitchFamily="2" charset="0"/>
              </a:rPr>
              <a:t>SCAN 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6372-48FA-A38D-1EEF-0CD62B67A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531" y="2210731"/>
            <a:ext cx="6070841" cy="3993122"/>
          </a:xfrm>
        </p:spPr>
        <p:txBody>
          <a:bodyPr/>
          <a:lstStyle/>
          <a:p>
            <a:r>
              <a:rPr lang="en-US" dirty="0"/>
              <a:t>Alternative 1:</a:t>
            </a:r>
          </a:p>
          <a:p>
            <a:pPr lvl="1"/>
            <a:r>
              <a:rPr lang="en-US" dirty="0">
                <a:hlinkClick r:id="rId3"/>
              </a:rPr>
              <a:t>www.esqc.org</a:t>
            </a:r>
            <a:r>
              <a:rPr lang="en-US" dirty="0"/>
              <a:t>, go </a:t>
            </a:r>
            <a:r>
              <a:rPr lang="en-US" dirty="0" err="1"/>
              <a:t>to“lectures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Find links there</a:t>
            </a:r>
          </a:p>
          <a:p>
            <a:r>
              <a:rPr lang="en-US" dirty="0"/>
              <a:t>Alternative 2:</a:t>
            </a:r>
          </a:p>
          <a:p>
            <a:pPr lvl="1"/>
            <a:r>
              <a:rPr lang="en-US" dirty="0"/>
              <a:t>Scan QR code</a:t>
            </a:r>
          </a:p>
          <a:p>
            <a:pPr lvl="1"/>
            <a:r>
              <a:rPr lang="en-US" dirty="0" err="1"/>
              <a:t>simenkva.github.io</a:t>
            </a:r>
            <a:r>
              <a:rPr lang="en-US" dirty="0"/>
              <a:t>/</a:t>
            </a:r>
            <a:r>
              <a:rPr lang="en-US" dirty="0" err="1"/>
              <a:t>esqc_material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32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77569-9905-6597-A24E-39CFA6BA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𝓁</a:t>
            </a:r>
            <a:r>
              <a:rPr lang="en-US" i="1" baseline="-25000" dirty="0"/>
              <a:t>p </a:t>
            </a:r>
            <a:r>
              <a:rPr lang="en-US" i="1" dirty="0"/>
              <a:t>spaces</a:t>
            </a:r>
            <a:endParaRPr lang="en-US" i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EF1B7-7620-2284-AD4F-211DB03FB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Discrete versions of </a:t>
            </a:r>
            <a:r>
              <a:rPr lang="en-US" i="1" dirty="0" err="1"/>
              <a:t>L</a:t>
            </a:r>
            <a:r>
              <a:rPr lang="en-US" i="1" baseline="30000" dirty="0" err="1"/>
              <a:t>p</a:t>
            </a:r>
            <a:endParaRPr lang="en-US" i="1" baseline="30000" dirty="0"/>
          </a:p>
          <a:p>
            <a:endParaRPr lang="en-US" i="1" baseline="30000" dirty="0"/>
          </a:p>
          <a:p>
            <a:endParaRPr lang="en-US" i="1" baseline="30000" dirty="0"/>
          </a:p>
          <a:p>
            <a:endParaRPr lang="en-US" i="1" baseline="30000" dirty="0"/>
          </a:p>
          <a:p>
            <a:endParaRPr lang="en-US" i="1" baseline="30000" dirty="0"/>
          </a:p>
          <a:p>
            <a:endParaRPr lang="en-US" i="1" baseline="30000" dirty="0"/>
          </a:p>
          <a:p>
            <a:endParaRPr lang="en-US" i="1" baseline="30000" dirty="0"/>
          </a:p>
          <a:p>
            <a:r>
              <a:rPr lang="en-US" i="1" dirty="0"/>
              <a:t>A Hilbert space: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B05E9-47D2-1273-3254-6D4A9CF6F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081" y="2251941"/>
            <a:ext cx="29083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6EDE6-4C58-C1A3-13E4-7BD1675C2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831" y="2664691"/>
            <a:ext cx="1587500" cy="25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EDF185-55F9-B105-3A6B-04118B56D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581" y="3556794"/>
            <a:ext cx="4508500" cy="44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4CBF4D-CC44-9D2B-3E9D-E48142099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050" y="5351320"/>
            <a:ext cx="3517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17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EB58-C29C-5175-7D77-F7E49CD8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archetypal (separable) Hilbert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5F969-DDCF-0D06-B41A-6E4386650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Recall that in finite dimensions, 𝔽</a:t>
            </a:r>
            <a:r>
              <a:rPr lang="en-US" i="1" baseline="30000" dirty="0"/>
              <a:t>n </a:t>
            </a:r>
            <a:r>
              <a:rPr lang="en-US" dirty="0"/>
              <a:t>was the archetypal Hilbert space</a:t>
            </a:r>
            <a:endParaRPr lang="en-US" baseline="30000" dirty="0"/>
          </a:p>
          <a:p>
            <a:r>
              <a:rPr lang="en-US" dirty="0"/>
              <a:t>In infinite dimensions: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All Hilbert spaces are isomorphic to this space, when an (infinite) orthonormal basis is chosen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ACCF5-DA5E-86E9-F0E0-31935F975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2946400"/>
            <a:ext cx="6489700" cy="96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77E9ED-C5EA-8D9E-04A1-D2D4F41B4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4151750"/>
            <a:ext cx="25146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64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3A969-B882-C5FF-7908-4A18493A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transformations over Banach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0BBB7-F2BC-1190-D5FC-5F64C3B74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finite dimensions: all operators associated with </a:t>
            </a:r>
            <a:r>
              <a:rPr lang="en-US" i="1" dirty="0"/>
              <a:t>matrices</a:t>
            </a:r>
          </a:p>
          <a:p>
            <a:r>
              <a:rPr lang="en-US" dirty="0"/>
              <a:t>No longer true!</a:t>
            </a:r>
          </a:p>
          <a:p>
            <a:r>
              <a:rPr lang="en-US" dirty="0"/>
              <a:t>Bounded vs. unbounded transformations</a:t>
            </a:r>
          </a:p>
          <a:p>
            <a:r>
              <a:rPr lang="en-US" dirty="0"/>
              <a:t>Key feature:</a:t>
            </a:r>
          </a:p>
          <a:p>
            <a:pPr lvl="1"/>
            <a:r>
              <a:rPr lang="en-US" dirty="0"/>
              <a:t>Bounded transformations are </a:t>
            </a:r>
            <a:r>
              <a:rPr lang="en-US" i="1" dirty="0"/>
              <a:t>continuous</a:t>
            </a:r>
            <a:endParaRPr lang="en-US" dirty="0"/>
          </a:p>
          <a:p>
            <a:pPr lvl="1"/>
            <a:r>
              <a:rPr lang="en-US" dirty="0"/>
              <a:t>Unbounded transformations are </a:t>
            </a:r>
            <a:r>
              <a:rPr lang="en-US" i="1" dirty="0"/>
              <a:t>discontinuous</a:t>
            </a:r>
            <a:endParaRPr lang="en-US" dirty="0"/>
          </a:p>
          <a:p>
            <a:pPr lvl="1"/>
            <a:r>
              <a:rPr lang="en-US" dirty="0"/>
              <a:t>Unbounded transformations </a:t>
            </a:r>
            <a:r>
              <a:rPr lang="en-US" i="1" dirty="0"/>
              <a:t>usually not defined for all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5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E79095CF-631A-6112-6E98-6D894210E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72" y="409870"/>
            <a:ext cx="11686656" cy="6238148"/>
          </a:xfrm>
        </p:spPr>
      </p:pic>
    </p:spTree>
    <p:extLst>
      <p:ext uri="{BB962C8B-B14F-4D97-AF65-F5344CB8AC3E}">
        <p14:creationId xmlns:p14="http://schemas.microsoft.com/office/powerpoint/2010/main" val="1390225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th equations and formulas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FC3DE8B-7821-4E4D-ED2D-C29FB3E79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947" y="0"/>
            <a:ext cx="10466106" cy="6770836"/>
          </a:xfrm>
        </p:spPr>
      </p:pic>
    </p:spTree>
    <p:extLst>
      <p:ext uri="{BB962C8B-B14F-4D97-AF65-F5344CB8AC3E}">
        <p14:creationId xmlns:p14="http://schemas.microsoft.com/office/powerpoint/2010/main" val="3165001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th equations and formulas on a white background&#10;&#10;Description automatically generated">
            <a:extLst>
              <a:ext uri="{FF2B5EF4-FFF2-40B4-BE49-F238E27FC236}">
                <a16:creationId xmlns:a16="http://schemas.microsoft.com/office/drawing/2014/main" id="{0328D0CD-E442-4C90-C8EA-7A9D073E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200"/>
            <a:ext cx="12192000" cy="52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5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0D7F-61D4-D9CA-C16B-D887DE70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 may not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42387-AEA3-766E-70BF-12B58FC3D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finite dimensions: Any matrix has an eigenvalue!</a:t>
            </a:r>
          </a:p>
          <a:p>
            <a:r>
              <a:rPr lang="en-US" dirty="0"/>
              <a:t>(We did not mention this earlier, but true!)</a:t>
            </a:r>
          </a:p>
        </p:txBody>
      </p:sp>
      <p:pic>
        <p:nvPicPr>
          <p:cNvPr id="5" name="Picture 4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74BBE209-0349-FF47-5800-0E9DD3A1C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64" y="3078884"/>
            <a:ext cx="11140071" cy="337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018EB7-516F-0843-A391-72D13679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6" y="579737"/>
            <a:ext cx="15623382" cy="5899285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752DC3C1-F4C7-B8B9-CB79-A4100113A568}"/>
              </a:ext>
            </a:extLst>
          </p:cNvPr>
          <p:cNvSpPr/>
          <p:nvPr/>
        </p:nvSpPr>
        <p:spPr>
          <a:xfrm>
            <a:off x="8720470" y="2743200"/>
            <a:ext cx="3471530" cy="2442830"/>
          </a:xfrm>
          <a:prstGeom prst="wedgeEllipseCallout">
            <a:avLst>
              <a:gd name="adj1" fmla="val -70756"/>
              <a:gd name="adj2" fmla="val 207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There exists an orthonormal basis such that A is just stretching of axes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874B6-167D-7402-2444-8E7C8A5C8490}"/>
              </a:ext>
            </a:extLst>
          </p:cNvPr>
          <p:cNvSpPr/>
          <p:nvPr/>
        </p:nvSpPr>
        <p:spPr>
          <a:xfrm>
            <a:off x="5061099" y="2971800"/>
            <a:ext cx="428625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B5C3B-C871-69AD-E846-9A9AC003F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376" y="3117336"/>
            <a:ext cx="384175" cy="251191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62B514C0-A96C-5EA0-66B0-352626C097C0}"/>
              </a:ext>
            </a:extLst>
          </p:cNvPr>
          <p:cNvSpPr/>
          <p:nvPr/>
        </p:nvSpPr>
        <p:spPr>
          <a:xfrm>
            <a:off x="180109" y="96982"/>
            <a:ext cx="2757055" cy="157941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Yesterday ...</a:t>
            </a:r>
          </a:p>
        </p:txBody>
      </p:sp>
    </p:spTree>
    <p:extLst>
      <p:ext uri="{BB962C8B-B14F-4D97-AF65-F5344CB8AC3E}">
        <p14:creationId xmlns:p14="http://schemas.microsoft.com/office/powerpoint/2010/main" val="2326386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0A59-FC82-4AAD-5BB2-B480DD35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“=“ eigenvalues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395F-8C02-C7EA-BF80-18478815F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finite dimensions spectrum is a discrete set: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infinite dimensions, possible with </a:t>
            </a:r>
            <a:r>
              <a:rPr lang="en-US" i="1" dirty="0"/>
              <a:t>continua</a:t>
            </a:r>
            <a:r>
              <a:rPr lang="en-US" dirty="0"/>
              <a:t>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DACA5C-F003-9B4E-E139-2E6C45F11145}"/>
              </a:ext>
            </a:extLst>
          </p:cNvPr>
          <p:cNvCxnSpPr/>
          <p:nvPr/>
        </p:nvCxnSpPr>
        <p:spPr>
          <a:xfrm>
            <a:off x="2008909" y="2798618"/>
            <a:ext cx="7315200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574026E-F01E-3635-2B0B-CADCC1D8A934}"/>
              </a:ext>
            </a:extLst>
          </p:cNvPr>
          <p:cNvSpPr/>
          <p:nvPr/>
        </p:nvSpPr>
        <p:spPr>
          <a:xfrm flipH="1">
            <a:off x="2444620" y="2652438"/>
            <a:ext cx="292359" cy="2923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09F047-9144-7C44-B964-08AF781829E1}"/>
              </a:ext>
            </a:extLst>
          </p:cNvPr>
          <p:cNvSpPr/>
          <p:nvPr/>
        </p:nvSpPr>
        <p:spPr>
          <a:xfrm flipH="1">
            <a:off x="4310743" y="2652438"/>
            <a:ext cx="292359" cy="2923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68E155-34F8-0CDF-80EF-1CCE43110AF1}"/>
              </a:ext>
            </a:extLst>
          </p:cNvPr>
          <p:cNvSpPr/>
          <p:nvPr/>
        </p:nvSpPr>
        <p:spPr>
          <a:xfrm flipH="1">
            <a:off x="5374432" y="2652438"/>
            <a:ext cx="292359" cy="2923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F24FDE-C555-2DB8-F1D3-BC8E0C4F4562}"/>
              </a:ext>
            </a:extLst>
          </p:cNvPr>
          <p:cNvSpPr/>
          <p:nvPr/>
        </p:nvSpPr>
        <p:spPr>
          <a:xfrm flipH="1">
            <a:off x="6083558" y="2652438"/>
            <a:ext cx="292359" cy="2923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234518-A7E2-31D4-A7C3-B930651A2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097" y="3001971"/>
            <a:ext cx="4191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400997-AE3B-3D7F-7E85-815B1700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102" y="3001971"/>
            <a:ext cx="431800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10A908-4F07-78C2-FFC8-3AA5F3D7B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917" y="3001971"/>
            <a:ext cx="431800" cy="30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E84F2C-91E3-E91E-9A5D-10A2D02B5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498" y="3001971"/>
            <a:ext cx="4191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2CBC20-933F-0B7C-8424-C9739F798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5932" y="2515455"/>
            <a:ext cx="821172" cy="56632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3DB2B5-84B6-CAE8-0B84-AE6A6C8BE27F}"/>
              </a:ext>
            </a:extLst>
          </p:cNvPr>
          <p:cNvCxnSpPr/>
          <p:nvPr/>
        </p:nvCxnSpPr>
        <p:spPr>
          <a:xfrm>
            <a:off x="2049343" y="5115709"/>
            <a:ext cx="7315200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EADCDA6F-ECF2-23EA-919C-F827FD7E106C}"/>
              </a:ext>
            </a:extLst>
          </p:cNvPr>
          <p:cNvSpPr/>
          <p:nvPr/>
        </p:nvSpPr>
        <p:spPr>
          <a:xfrm flipH="1">
            <a:off x="2485054" y="4969529"/>
            <a:ext cx="292359" cy="2923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6EA93A-82C9-C638-DE1B-6F2CCC6B288A}"/>
              </a:ext>
            </a:extLst>
          </p:cNvPr>
          <p:cNvSpPr/>
          <p:nvPr/>
        </p:nvSpPr>
        <p:spPr>
          <a:xfrm flipH="1">
            <a:off x="4351177" y="4969529"/>
            <a:ext cx="292359" cy="2923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A12725-ADBA-FAB6-7B38-F2C5E17C9215}"/>
              </a:ext>
            </a:extLst>
          </p:cNvPr>
          <p:cNvSpPr/>
          <p:nvPr/>
        </p:nvSpPr>
        <p:spPr>
          <a:xfrm flipH="1">
            <a:off x="5414866" y="4969529"/>
            <a:ext cx="292359" cy="2923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1973DE5-17B1-1D7A-10AA-04BA3F3155FA}"/>
              </a:ext>
            </a:extLst>
          </p:cNvPr>
          <p:cNvSpPr/>
          <p:nvPr/>
        </p:nvSpPr>
        <p:spPr>
          <a:xfrm flipH="1">
            <a:off x="6123992" y="4969529"/>
            <a:ext cx="292359" cy="2923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B79682-3532-C463-B1B1-B03FA766D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531" y="5319062"/>
            <a:ext cx="419100" cy="304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D914C3-B07D-D7B8-EB1F-4F7B6BF37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36" y="5319062"/>
            <a:ext cx="431800" cy="304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D0F436-DF5B-7A78-E407-B2DBBC2CF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351" y="5319062"/>
            <a:ext cx="431800" cy="304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38E624-28BB-288E-1E5B-AAA701E36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932" y="5319062"/>
            <a:ext cx="419100" cy="304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10F846-382D-4D4D-AFAF-3F61941B6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366" y="4832546"/>
            <a:ext cx="821172" cy="56632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948CE57-ECBA-2753-E210-47D2FEC713F0}"/>
              </a:ext>
            </a:extLst>
          </p:cNvPr>
          <p:cNvSpPr/>
          <p:nvPr/>
        </p:nvSpPr>
        <p:spPr>
          <a:xfrm>
            <a:off x="7072604" y="4969529"/>
            <a:ext cx="1940767" cy="2923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3B671366-A1AD-5E50-F31C-63456DD380DC}"/>
              </a:ext>
            </a:extLst>
          </p:cNvPr>
          <p:cNvSpPr/>
          <p:nvPr/>
        </p:nvSpPr>
        <p:spPr>
          <a:xfrm>
            <a:off x="7277878" y="5631240"/>
            <a:ext cx="4075921" cy="861635"/>
          </a:xfrm>
          <a:prstGeom prst="wedgeRectCallout">
            <a:avLst>
              <a:gd name="adj1" fmla="val -29494"/>
              <a:gd name="adj2" fmla="val -6912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 eigenvalues, because</a:t>
            </a:r>
          </a:p>
          <a:p>
            <a:pPr algn="ctr"/>
            <a:r>
              <a:rPr lang="en-US" sz="2400" dirty="0"/>
              <a:t>no eigenvectors!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1DF9CE2-10EF-D9DE-78E6-E86697FD3D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502" y="3995082"/>
            <a:ext cx="965200" cy="317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34DC6A-9CEC-0344-6094-7EB4CBCD80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6460" y="4269045"/>
            <a:ext cx="939800" cy="317500"/>
          </a:xfrm>
          <a:prstGeom prst="rect">
            <a:avLst/>
          </a:prstGeom>
        </p:spPr>
      </p:pic>
      <p:sp>
        <p:nvSpPr>
          <p:cNvPr id="29" name="Right Brace 28">
            <a:extLst>
              <a:ext uri="{FF2B5EF4-FFF2-40B4-BE49-F238E27FC236}">
                <a16:creationId xmlns:a16="http://schemas.microsoft.com/office/drawing/2014/main" id="{7C4C3FDA-D24E-0BA2-DE0D-A40EC8095867}"/>
              </a:ext>
            </a:extLst>
          </p:cNvPr>
          <p:cNvSpPr/>
          <p:nvPr/>
        </p:nvSpPr>
        <p:spPr>
          <a:xfrm rot="16200000">
            <a:off x="4283191" y="2718818"/>
            <a:ext cx="335028" cy="3931297"/>
          </a:xfrm>
          <a:prstGeom prst="rightBrace">
            <a:avLst>
              <a:gd name="adj1" fmla="val 8333"/>
              <a:gd name="adj2" fmla="val 495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53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65A9C-A7C3-0E47-CDBB-90F4BFC0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 version of spectral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1D31-D33D-1B31-DD7D-9C56C2B88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finite dimensions: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Infinite dimensions, using bra-</a:t>
            </a:r>
            <a:r>
              <a:rPr lang="en-US" dirty="0" err="1"/>
              <a:t>ket</a:t>
            </a:r>
            <a:r>
              <a:rPr lang="en-US" dirty="0"/>
              <a:t> notation 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9CC3A-50E1-2458-D8FD-2ADDC02B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755" y="2463800"/>
            <a:ext cx="22733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13AD40-9F9D-2A5B-CD22-50CE9E48C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4663233"/>
            <a:ext cx="58928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931999-C188-7CDF-5C83-18510656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Dimensions and Functional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492FE-33FE-DCC2-8424-82138F5CF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Required for the formulation of physical laws</a:t>
            </a:r>
          </a:p>
        </p:txBody>
      </p:sp>
    </p:spTree>
    <p:extLst>
      <p:ext uri="{BB962C8B-B14F-4D97-AF65-F5344CB8AC3E}">
        <p14:creationId xmlns:p14="http://schemas.microsoft.com/office/powerpoint/2010/main" val="3677022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80472-7F42-546C-D617-FD9D3BA1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Sobolev spaces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5517-7A83-58AB-AA22-1B54528CB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for analysis of partial differential equations</a:t>
            </a:r>
          </a:p>
        </p:txBody>
      </p:sp>
    </p:spTree>
    <p:extLst>
      <p:ext uri="{BB962C8B-B14F-4D97-AF65-F5344CB8AC3E}">
        <p14:creationId xmlns:p14="http://schemas.microsoft.com/office/powerpoint/2010/main" val="375234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9257-C79C-4604-03C3-2DEE7F07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energy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B357E-67E9-6F62-A4B9-8ADBD0CE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a single electron wavefunction: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Kinetic energy: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 allowed states of electrons must have finite kinetic energy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52C3A-8E9B-8BC9-030D-74C77CE72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4001294"/>
            <a:ext cx="6756400" cy="110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EA7DB5-F77B-77BF-4594-618669DF8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490" y="2549671"/>
            <a:ext cx="2120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52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D0C3-0E3F-9748-D02F-A7FEDDED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Sobolev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0C756-2C90-35C0-E247-2E2B4EAAC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spaces for </a:t>
            </a:r>
            <a:r>
              <a:rPr lang="en-US" i="1" dirty="0"/>
              <a:t>partial differential equations</a:t>
            </a:r>
          </a:p>
          <a:p>
            <a:r>
              <a:rPr lang="en-US" dirty="0"/>
              <a:t>Previously we had for example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be useful to also require something on derivatives!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simple Sobolev norm: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0C87A-3549-919C-FD23-0E3471BE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994180"/>
            <a:ext cx="7772400" cy="869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2F56B9-26F5-8421-B246-F083A435E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831" y="4686124"/>
            <a:ext cx="7772400" cy="783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9877DD-49A3-1153-F8F8-A63FF73F5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645" y="6067140"/>
            <a:ext cx="44450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474D-2370-24C0-6B3D-117E22F3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C874-996B-FB33-0D92-441EEB16C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consider a function sequence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Jupyter</a:t>
            </a:r>
            <a:r>
              <a:rPr lang="en-US" dirty="0"/>
              <a:t> notebook: We compute </a:t>
            </a:r>
            <a:r>
              <a:rPr lang="en-US" i="1" dirty="0"/>
              <a:t>L</a:t>
            </a:r>
            <a:r>
              <a:rPr lang="en-US" baseline="30000" dirty="0"/>
              <a:t>2</a:t>
            </a:r>
            <a:r>
              <a:rPr lang="en-US" dirty="0"/>
              <a:t> norms and </a:t>
            </a:r>
            <a:r>
              <a:rPr lang="en-US" i="1" dirty="0"/>
              <a:t>W</a:t>
            </a:r>
            <a:r>
              <a:rPr lang="en-US" baseline="30000" dirty="0"/>
              <a:t>12</a:t>
            </a:r>
            <a:r>
              <a:rPr lang="en-US" dirty="0"/>
              <a:t> norms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64DC4-5B8A-4477-374D-12B3A0024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10" y="2602940"/>
            <a:ext cx="7772400" cy="896040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EE463868-169D-107E-64FD-7DB1DB0EDD86}"/>
              </a:ext>
            </a:extLst>
          </p:cNvPr>
          <p:cNvSpPr/>
          <p:nvPr/>
        </p:nvSpPr>
        <p:spPr>
          <a:xfrm>
            <a:off x="9075034" y="-75043"/>
            <a:ext cx="3471530" cy="2442830"/>
          </a:xfrm>
          <a:prstGeom prst="wedgeEllipseCallout">
            <a:avLst>
              <a:gd name="adj1" fmla="val -48716"/>
              <a:gd name="adj2" fmla="val 604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Smaller and smaller oscillations</a:t>
            </a:r>
          </a:p>
        </p:txBody>
      </p:sp>
    </p:spTree>
    <p:extLst>
      <p:ext uri="{BB962C8B-B14F-4D97-AF65-F5344CB8AC3E}">
        <p14:creationId xmlns:p14="http://schemas.microsoft.com/office/powerpoint/2010/main" val="1371547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0703-D740-1072-D6F0-4F837760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definition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A9D7A03-AF80-8639-CF3A-3B479974A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994"/>
          <a:stretch/>
        </p:blipFill>
        <p:spPr>
          <a:xfrm>
            <a:off x="288916" y="2286780"/>
            <a:ext cx="11903084" cy="4206095"/>
          </a:xfrm>
        </p:spPr>
      </p:pic>
    </p:spTree>
    <p:extLst>
      <p:ext uri="{BB962C8B-B14F-4D97-AF65-F5344CB8AC3E}">
        <p14:creationId xmlns:p14="http://schemas.microsoft.com/office/powerpoint/2010/main" val="3911418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6B27-B614-ADB6-2FF9-5EF6F255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Rayleigh-Ritz variational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60B9E-377E-E299-C51A-8F698FA4A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unbounded operator only defined on </a:t>
            </a:r>
            <a:r>
              <a:rPr lang="en-US" i="1" dirty="0"/>
              <a:t>domain</a:t>
            </a:r>
          </a:p>
          <a:p>
            <a:r>
              <a:rPr lang="en-US" i="1" dirty="0"/>
              <a:t>We need finite kinetic energy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Domain is a Sobolev </a:t>
            </a:r>
            <a:r>
              <a:rPr lang="en-US" dirty="0" err="1"/>
              <a:t>spce</a:t>
            </a:r>
            <a:r>
              <a:rPr lang="en-US" dirty="0"/>
              <a:t>!</a:t>
            </a:r>
          </a:p>
          <a:p>
            <a:r>
              <a:rPr lang="en-US" i="1" dirty="0"/>
              <a:t>Errors are best measured in Sobolev norms.</a:t>
            </a:r>
          </a:p>
          <a:p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5A91D-1F0F-106F-87D7-DE3403754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759" y="3202277"/>
            <a:ext cx="57531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13E58-FBB1-FEBE-6673-B058ECF45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082" y="1868668"/>
            <a:ext cx="8890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68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3E347-7972-7808-F75A-21464AD3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axioms of quantum mechanics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4CBD6-71C6-C479-5E45-C60DD3CA0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what we have seen so far</a:t>
            </a:r>
          </a:p>
        </p:txBody>
      </p:sp>
    </p:spTree>
    <p:extLst>
      <p:ext uri="{BB962C8B-B14F-4D97-AF65-F5344CB8AC3E}">
        <p14:creationId xmlns:p14="http://schemas.microsoft.com/office/powerpoint/2010/main" val="3703985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3275B-D424-0AE5-D825-82B751DE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configuration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31117-C48B-7506-39C9-7C5B8139F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electron can be at any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N</a:t>
            </a:r>
            <a:r>
              <a:rPr lang="en-US" dirty="0"/>
              <a:t> electrons can be configured as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262E2-C623-34FB-D465-6D5807E7B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2584191"/>
            <a:ext cx="4305300" cy="495300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140CEB25-14B4-04A7-306A-AAAACBAC2F9D}"/>
              </a:ext>
            </a:extLst>
          </p:cNvPr>
          <p:cNvSpPr/>
          <p:nvPr/>
        </p:nvSpPr>
        <p:spPr>
          <a:xfrm>
            <a:off x="8043376" y="365125"/>
            <a:ext cx="3675872" cy="1839783"/>
          </a:xfrm>
          <a:prstGeom prst="wedgeEllipseCallout">
            <a:avLst>
              <a:gd name="adj1" fmla="val -48716"/>
              <a:gd name="adj2" fmla="val 604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Electron spin associated with 2 copies of space!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397B2-F7AE-FF88-5962-7B3E337D3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424522"/>
            <a:ext cx="2895600" cy="48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5514C3-CA3B-8704-8131-0E22CCF6A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250" y="4338341"/>
            <a:ext cx="6413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53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69D5-B34B-E1CA-8335-4CC91954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 1: State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EB20-7661-38F8-F7A1-6F477425B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states of a quantum system are (up to a global phase factor) </a:t>
            </a:r>
            <a:r>
              <a:rPr lang="en-US" i="1" dirty="0"/>
              <a:t>normalized elements in a separable Hilbert space  </a:t>
            </a:r>
            <a:endParaRPr lang="en-US" dirty="0"/>
          </a:p>
          <a:p>
            <a:r>
              <a:rPr lang="en-US" dirty="0"/>
              <a:t>For a single electron: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018A7-0686-6221-2458-C7740560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751339"/>
            <a:ext cx="7772400" cy="499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70D1D-DCAD-7B5B-44DD-18E223F5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837" y="2297945"/>
            <a:ext cx="571500" cy="355600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3F5E4F9A-4E8A-B22A-8AD9-9B48F2D3603C}"/>
              </a:ext>
            </a:extLst>
          </p:cNvPr>
          <p:cNvSpPr/>
          <p:nvPr/>
        </p:nvSpPr>
        <p:spPr>
          <a:xfrm>
            <a:off x="592883" y="4876516"/>
            <a:ext cx="3675872" cy="1839783"/>
          </a:xfrm>
          <a:prstGeom prst="wedgeEllipseCallout">
            <a:avLst>
              <a:gd name="adj1" fmla="val 24896"/>
              <a:gd name="adj2" fmla="val -764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more general L2 space than previously seen ...</a:t>
            </a:r>
          </a:p>
        </p:txBody>
      </p:sp>
    </p:spTree>
    <p:extLst>
      <p:ext uri="{BB962C8B-B14F-4D97-AF65-F5344CB8AC3E}">
        <p14:creationId xmlns:p14="http://schemas.microsoft.com/office/powerpoint/2010/main" val="1616077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1469-2D23-4E08-33DB-402D8CA2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 2: Observables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08D2-FE3D-4669-891D-17FC5D272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Observables are represented by </a:t>
            </a:r>
            <a:r>
              <a:rPr lang="en-US" i="1" dirty="0"/>
              <a:t>self-adjoint operators over</a:t>
            </a:r>
          </a:p>
          <a:p>
            <a:r>
              <a:rPr lang="en-US" dirty="0"/>
              <a:t>Examples: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00252-EEE8-D736-A5C8-1FA745DFA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462" y="1825625"/>
            <a:ext cx="571500" cy="35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439B3C-4710-609C-50A8-4B22AB10E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364" y="3094135"/>
            <a:ext cx="2705100" cy="33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4BCB43-1A65-41D3-A0AE-C0BB22F34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364" y="3627033"/>
            <a:ext cx="5321300" cy="355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2447CF-2810-9AEE-37FC-91F21BB5D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519" y="4111294"/>
            <a:ext cx="5524500" cy="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614611-36D1-B76A-3E7E-C8C1051AF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364" y="5225743"/>
            <a:ext cx="3924300" cy="406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649EB7-8DBC-A0BB-CC27-B4C1228B5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3364" y="5774711"/>
            <a:ext cx="6019800" cy="800100"/>
          </a:xfrm>
          <a:prstGeom prst="rect">
            <a:avLst/>
          </a:prstGeom>
        </p:spPr>
      </p:pic>
      <p:sp>
        <p:nvSpPr>
          <p:cNvPr id="12" name="Oval Callout 11">
            <a:extLst>
              <a:ext uri="{FF2B5EF4-FFF2-40B4-BE49-F238E27FC236}">
                <a16:creationId xmlns:a16="http://schemas.microsoft.com/office/drawing/2014/main" id="{12AA9A2C-6660-3524-6352-4E039EA3618B}"/>
              </a:ext>
            </a:extLst>
          </p:cNvPr>
          <p:cNvSpPr/>
          <p:nvPr/>
        </p:nvSpPr>
        <p:spPr>
          <a:xfrm>
            <a:off x="8102276" y="2884941"/>
            <a:ext cx="3675872" cy="1839783"/>
          </a:xfrm>
          <a:prstGeom prst="wedgeEllipseCallout">
            <a:avLst>
              <a:gd name="adj1" fmla="val -36532"/>
              <a:gd name="adj2" fmla="val 350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All these are unbounded operators ...</a:t>
            </a:r>
          </a:p>
        </p:txBody>
      </p:sp>
    </p:spTree>
    <p:extLst>
      <p:ext uri="{BB962C8B-B14F-4D97-AF65-F5344CB8AC3E}">
        <p14:creationId xmlns:p14="http://schemas.microsoft.com/office/powerpoint/2010/main" val="286912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BF581-0465-676D-3587-69923807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FE0D3-5BDC-975E-D3EE-B23649FB2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study of (mostly) infinite dimensional vector spaces</a:t>
            </a:r>
          </a:p>
          <a:p>
            <a:pPr lvl="1"/>
            <a:r>
              <a:rPr lang="en-US" dirty="0"/>
              <a:t>Hilbert, Banach (and more)</a:t>
            </a:r>
          </a:p>
          <a:p>
            <a:pPr lvl="1"/>
            <a:r>
              <a:rPr lang="en-US" i="1" dirty="0"/>
              <a:t>Function spaces</a:t>
            </a:r>
          </a:p>
          <a:p>
            <a:r>
              <a:rPr lang="en-US" dirty="0"/>
              <a:t>Linear transformations</a:t>
            </a:r>
          </a:p>
          <a:p>
            <a:pPr lvl="1"/>
            <a:r>
              <a:rPr lang="en-US" dirty="0"/>
              <a:t>In infinite dimensions strange things happen!</a:t>
            </a:r>
          </a:p>
          <a:p>
            <a:r>
              <a:rPr lang="en-US" dirty="0"/>
              <a:t>Applications:</a:t>
            </a:r>
          </a:p>
          <a:p>
            <a:pPr lvl="1"/>
            <a:r>
              <a:rPr lang="en-US" dirty="0"/>
              <a:t>Quantum mechanics</a:t>
            </a:r>
          </a:p>
          <a:p>
            <a:pPr lvl="1"/>
            <a:r>
              <a:rPr lang="en-US" dirty="0"/>
              <a:t>Partial differential equations</a:t>
            </a:r>
          </a:p>
          <a:p>
            <a:pPr lvl="1"/>
            <a:r>
              <a:rPr lang="en-US" dirty="0"/>
              <a:t>Optimization and control theory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CEFF-8CAB-D432-7362-17257175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 3: Outcomes of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0BFA2-8CFA-BFC1-9865-555119D60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outcomes of measurements of an observable      are the</a:t>
            </a:r>
            <a:r>
              <a:rPr lang="en-US" i="1" dirty="0"/>
              <a:t> spectral points</a:t>
            </a:r>
            <a:r>
              <a:rPr lang="en-US" dirty="0"/>
              <a:t> of the observable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Immediately after the measurement, the wavefunction is </a:t>
            </a:r>
            <a:r>
              <a:rPr lang="en-US" i="1" dirty="0"/>
              <a:t>projected onto the corresponding eigenfunction </a:t>
            </a:r>
            <a:r>
              <a:rPr lang="en-US" dirty="0"/>
              <a:t>(wavefunction collapse)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B3E86-6580-AC7D-B362-25645301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530" y="1825625"/>
            <a:ext cx="355600" cy="3302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782E135-0D45-677B-3C1F-7982BF1AB0C2}"/>
              </a:ext>
            </a:extLst>
          </p:cNvPr>
          <p:cNvCxnSpPr/>
          <p:nvPr/>
        </p:nvCxnSpPr>
        <p:spPr>
          <a:xfrm>
            <a:off x="2049345" y="4093654"/>
            <a:ext cx="7315200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8B8FD69-7952-D48A-1A44-9B20C621C2E2}"/>
              </a:ext>
            </a:extLst>
          </p:cNvPr>
          <p:cNvSpPr/>
          <p:nvPr/>
        </p:nvSpPr>
        <p:spPr>
          <a:xfrm flipH="1">
            <a:off x="2485056" y="3947474"/>
            <a:ext cx="292359" cy="2923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38E3B3-8A8E-87B2-4901-BBAE2FD52178}"/>
              </a:ext>
            </a:extLst>
          </p:cNvPr>
          <p:cNvSpPr/>
          <p:nvPr/>
        </p:nvSpPr>
        <p:spPr>
          <a:xfrm flipH="1">
            <a:off x="4351179" y="3947474"/>
            <a:ext cx="292359" cy="2923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111F28-DE94-A7FF-02E1-EC9697C9C512}"/>
              </a:ext>
            </a:extLst>
          </p:cNvPr>
          <p:cNvSpPr/>
          <p:nvPr/>
        </p:nvSpPr>
        <p:spPr>
          <a:xfrm flipH="1">
            <a:off x="5414868" y="3947474"/>
            <a:ext cx="292359" cy="2923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9B236C-0537-5AEA-2534-39CF8FE19392}"/>
              </a:ext>
            </a:extLst>
          </p:cNvPr>
          <p:cNvSpPr/>
          <p:nvPr/>
        </p:nvSpPr>
        <p:spPr>
          <a:xfrm flipH="1">
            <a:off x="6123994" y="3947474"/>
            <a:ext cx="292359" cy="2923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23869C-6B58-E0C1-33FA-2678CC47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533" y="4297007"/>
            <a:ext cx="4191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352E8-3C5B-AFAE-7747-9265E56AB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538" y="4297007"/>
            <a:ext cx="431800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09B2A9-08AB-82D3-D155-A037EC156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353" y="4297007"/>
            <a:ext cx="431800" cy="30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9A4D26-530C-5188-E959-D4CFB6D5F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934" y="4297007"/>
            <a:ext cx="4191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9682C3-F9E4-86AC-0F16-C028A000B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6368" y="3810491"/>
            <a:ext cx="821172" cy="56632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5CA955-450B-CE27-7BB6-F0E6CC166289}"/>
              </a:ext>
            </a:extLst>
          </p:cNvPr>
          <p:cNvSpPr/>
          <p:nvPr/>
        </p:nvSpPr>
        <p:spPr>
          <a:xfrm>
            <a:off x="7072606" y="3947474"/>
            <a:ext cx="1940767" cy="2923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8A3A1A-0333-BC28-DC26-1C11430903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0504" y="2973027"/>
            <a:ext cx="965200" cy="317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EBAE8F-4CCA-E158-1C07-4690BC1A8F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6462" y="3246990"/>
            <a:ext cx="939800" cy="31750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8A2ED96A-63F0-1FEF-7B9B-56112A9AD5FA}"/>
              </a:ext>
            </a:extLst>
          </p:cNvPr>
          <p:cNvSpPr/>
          <p:nvPr/>
        </p:nvSpPr>
        <p:spPr>
          <a:xfrm rot="16200000">
            <a:off x="4283193" y="1696763"/>
            <a:ext cx="335028" cy="3931297"/>
          </a:xfrm>
          <a:prstGeom prst="rightBrace">
            <a:avLst>
              <a:gd name="adj1" fmla="val 8333"/>
              <a:gd name="adj2" fmla="val 495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79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AE38-D72C-7239-4033-EBEDD140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 4: Born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B70F8-B2DA-5000-5067-75CBB51EA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spectral decomposition: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probability of obtaining an outcome in, e.g.,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961D6-5253-F1CE-B5FC-77E84DBA0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463800"/>
            <a:ext cx="58928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08648-F4C4-F680-806B-70DE8D257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062" y="4498181"/>
            <a:ext cx="2184400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AAD86-198E-468E-61F4-41EBA1735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362" y="5149056"/>
            <a:ext cx="57277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59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135F-DC5B-8617-23CC-4746322C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 5: Time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F548D-6C93-8116-BC2C-428B5F4EE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Between measurements, the state evolves according to the time-dependent Schrödinger equation: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not rigorous!</a:t>
            </a:r>
          </a:p>
          <a:p>
            <a:r>
              <a:rPr lang="en-US" dirty="0"/>
              <a:t>Stone’s Theorem fixes this: Propagator is always well-defined: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TDSE satisfied in a generalized sense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80F23-36CF-A232-B6D4-7479A8D73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282" y="2667000"/>
            <a:ext cx="256540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F19939-CD14-AACD-7312-5233E99A1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783931"/>
            <a:ext cx="3505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8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132B-D19A-A446-713E-CE1771F8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N-electron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45C7C-3691-E4C0-6701-764B5593C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3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B30D-385E-4512-60FF-798A3497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Euclidean and Manhattan revisited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8B458-5FF6-529A-8A03-41B18A950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483" y="1893122"/>
            <a:ext cx="9941163" cy="4324797"/>
          </a:xfrm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F9D11253-F93F-4FC2-D828-5928303DF613}"/>
              </a:ext>
            </a:extLst>
          </p:cNvPr>
          <p:cNvSpPr/>
          <p:nvPr/>
        </p:nvSpPr>
        <p:spPr>
          <a:xfrm>
            <a:off x="4132384" y="4943246"/>
            <a:ext cx="3927232" cy="1800664"/>
          </a:xfrm>
          <a:prstGeom prst="wedgeEllipseCallout">
            <a:avLst>
              <a:gd name="adj1" fmla="val -31750"/>
              <a:gd name="adj2" fmla="val -367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points within a distance 𝜀 from the origin.</a:t>
            </a:r>
          </a:p>
          <a:p>
            <a:pPr algn="ctr"/>
            <a:r>
              <a:rPr lang="en-US" dirty="0"/>
              <a:t>Boundary not included.</a:t>
            </a:r>
          </a:p>
        </p:txBody>
      </p:sp>
    </p:spTree>
    <p:extLst>
      <p:ext uri="{BB962C8B-B14F-4D97-AF65-F5344CB8AC3E}">
        <p14:creationId xmlns:p14="http://schemas.microsoft.com/office/powerpoint/2010/main" val="2045561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9E8963-89D3-DDD6-7949-DCBE29EBD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77" y="2519267"/>
            <a:ext cx="11460685" cy="333703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9F7ACEB-9F35-1C77-B894-F11D4733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closed in Euclidean space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4377D4-D7F6-0CAD-FB9B-C2092BB46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219" y="6222610"/>
            <a:ext cx="10515600" cy="648315"/>
          </a:xfrm>
        </p:spPr>
        <p:txBody>
          <a:bodyPr/>
          <a:lstStyle/>
          <a:p>
            <a:r>
              <a:rPr lang="en-US" dirty="0"/>
              <a:t>A set is closed if the complement is open: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93B5-9DA4-DCA0-1C88-993EDF5AC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074" y="6256264"/>
            <a:ext cx="1562100" cy="368300"/>
          </a:xfrm>
          <a:prstGeom prst="rect">
            <a:avLst/>
          </a:prstGeom>
        </p:spPr>
      </p:pic>
      <p:sp>
        <p:nvSpPr>
          <p:cNvPr id="13" name="Oval Callout 12">
            <a:extLst>
              <a:ext uri="{FF2B5EF4-FFF2-40B4-BE49-F238E27FC236}">
                <a16:creationId xmlns:a16="http://schemas.microsoft.com/office/drawing/2014/main" id="{10C32590-D4BC-610B-02A8-40147E72A217}"/>
              </a:ext>
            </a:extLst>
          </p:cNvPr>
          <p:cNvSpPr/>
          <p:nvPr/>
        </p:nvSpPr>
        <p:spPr>
          <a:xfrm>
            <a:off x="9424309" y="1207084"/>
            <a:ext cx="1649963" cy="1486031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1. Open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05F4C1CA-9809-A829-E41D-733B8A5D824D}"/>
              </a:ext>
            </a:extLst>
          </p:cNvPr>
          <p:cNvSpPr/>
          <p:nvPr/>
        </p:nvSpPr>
        <p:spPr>
          <a:xfrm>
            <a:off x="2519266" y="1380931"/>
            <a:ext cx="2030575" cy="1486031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2. Not open (closed)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0CBEFFCB-F2D1-D3CC-A5A6-10CF15C071F8}"/>
              </a:ext>
            </a:extLst>
          </p:cNvPr>
          <p:cNvSpPr/>
          <p:nvPr/>
        </p:nvSpPr>
        <p:spPr>
          <a:xfrm>
            <a:off x="5337111" y="1698171"/>
            <a:ext cx="2164701" cy="1486031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3. Neither!</a:t>
            </a:r>
          </a:p>
        </p:txBody>
      </p:sp>
    </p:spTree>
    <p:extLst>
      <p:ext uri="{BB962C8B-B14F-4D97-AF65-F5344CB8AC3E}">
        <p14:creationId xmlns:p14="http://schemas.microsoft.com/office/powerpoint/2010/main" val="386730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068D8-3C10-C342-BAD2-C1C7C7EF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lecture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F6DA2-C520-6042-8721-95388F10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time, differentiable functions</a:t>
            </a:r>
          </a:p>
        </p:txBody>
      </p:sp>
    </p:spTree>
    <p:extLst>
      <p:ext uri="{BB962C8B-B14F-4D97-AF65-F5344CB8AC3E}">
        <p14:creationId xmlns:p14="http://schemas.microsoft.com/office/powerpoint/2010/main" val="388041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F77C9-293F-5319-F859-6C859E02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50196"/>
            <a:ext cx="6350571" cy="162452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Examples of infinite dimensions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BE3D9A94-594D-E181-8DCA-C58FC1EAB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447778"/>
            <a:ext cx="6497127" cy="3908571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The space of cake recipe ingredients list (from yesterday)</a:t>
            </a:r>
          </a:p>
          <a:p>
            <a:r>
              <a:rPr lang="en-US" sz="2000" dirty="0"/>
              <a:t>The space of </a:t>
            </a:r>
            <a:r>
              <a:rPr lang="en-US" sz="2000" i="1" dirty="0"/>
              <a:t>all</a:t>
            </a:r>
            <a:r>
              <a:rPr lang="en-US" sz="2000" dirty="0"/>
              <a:t> polynomials, unlimited degree</a:t>
            </a:r>
          </a:p>
          <a:p>
            <a:r>
              <a:rPr lang="en-US" sz="2000" dirty="0"/>
              <a:t>A space of sequences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space of </a:t>
            </a:r>
            <a:r>
              <a:rPr lang="en-US" sz="2000" i="1" dirty="0"/>
              <a:t>square integrable functions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A piece of cake on a plate&#10;&#10;Description automatically generated">
            <a:extLst>
              <a:ext uri="{FF2B5EF4-FFF2-40B4-BE49-F238E27FC236}">
                <a16:creationId xmlns:a16="http://schemas.microsoft.com/office/drawing/2014/main" id="{3E2CFAB1-C3D4-1BAD-B246-56B7BC19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75" t="5512" r="2704" b="5512"/>
          <a:stretch/>
        </p:blipFill>
        <p:spPr>
          <a:xfrm>
            <a:off x="7551920" y="1"/>
            <a:ext cx="464690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6A0F1-27AD-8822-5255-601C3BEED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074" y="4229099"/>
            <a:ext cx="570230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94C21-1005-860E-484F-463444721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27" y="5517463"/>
            <a:ext cx="6355876" cy="755594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A847ED8A-0AF5-1A08-9105-CB1430A063D4}"/>
              </a:ext>
            </a:extLst>
          </p:cNvPr>
          <p:cNvSpPr/>
          <p:nvPr/>
        </p:nvSpPr>
        <p:spPr>
          <a:xfrm>
            <a:off x="7601116" y="2369759"/>
            <a:ext cx="3062864" cy="1543624"/>
          </a:xfrm>
          <a:prstGeom prst="wedgeEllipseCallout">
            <a:avLst>
              <a:gd name="adj1" fmla="val -82027"/>
              <a:gd name="adj2" fmla="val 176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Approximations of functions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0A3F0F35-5727-6C89-5A09-C07E9192FFFE}"/>
              </a:ext>
            </a:extLst>
          </p:cNvPr>
          <p:cNvSpPr/>
          <p:nvPr/>
        </p:nvSpPr>
        <p:spPr>
          <a:xfrm>
            <a:off x="7601116" y="3997143"/>
            <a:ext cx="2784763" cy="1543624"/>
          </a:xfrm>
          <a:prstGeom prst="wedgeEllipseCallout">
            <a:avLst>
              <a:gd name="adj1" fmla="val -59639"/>
              <a:gd name="adj2" fmla="val -18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 infinite basis expansions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4B2E1444-32E4-EBAC-7CB9-9215E7E58F49}"/>
              </a:ext>
            </a:extLst>
          </p:cNvPr>
          <p:cNvSpPr/>
          <p:nvPr/>
        </p:nvSpPr>
        <p:spPr>
          <a:xfrm>
            <a:off x="9099839" y="5257797"/>
            <a:ext cx="2382982" cy="1543624"/>
          </a:xfrm>
          <a:prstGeom prst="wedgeEllipseCallout">
            <a:avLst>
              <a:gd name="adj1" fmla="val -118519"/>
              <a:gd name="adj2" fmla="val -1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Quantum mechanics!</a:t>
            </a:r>
          </a:p>
        </p:txBody>
      </p:sp>
    </p:spTree>
    <p:extLst>
      <p:ext uri="{BB962C8B-B14F-4D97-AF65-F5344CB8AC3E}">
        <p14:creationId xmlns:p14="http://schemas.microsoft.com/office/powerpoint/2010/main" val="27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2F160-0A07-8280-8C37-F22F3EC4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62763" cy="1325563"/>
          </a:xfrm>
        </p:spPr>
        <p:txBody>
          <a:bodyPr/>
          <a:lstStyle/>
          <a:p>
            <a:r>
              <a:rPr lang="en-US" dirty="0"/>
              <a:t>How to think about something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4637E-B5BF-2C44-DEB9-1CFA75C95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5652" cy="3492808"/>
          </a:xfrm>
        </p:spPr>
        <p:txBody>
          <a:bodyPr anchor="ctr"/>
          <a:lstStyle/>
          <a:p>
            <a:r>
              <a:rPr lang="en-US" dirty="0"/>
              <a:t>A function over </a:t>
            </a:r>
            <a:r>
              <a:rPr lang="en-US" dirty="0" err="1"/>
              <a:t>ℝ</a:t>
            </a:r>
            <a:r>
              <a:rPr lang="en-US" dirty="0"/>
              <a:t> – infinite number of values!</a:t>
            </a:r>
          </a:p>
          <a:p>
            <a:r>
              <a:rPr lang="en-US" dirty="0"/>
              <a:t>We can imagine an increasingly long finite vector of samples</a:t>
            </a:r>
          </a:p>
          <a:p>
            <a:r>
              <a:rPr lang="en-US" dirty="0"/>
              <a:t>In quant chem: </a:t>
            </a:r>
            <a:r>
              <a:rPr lang="en-US" i="1" dirty="0"/>
              <a:t>a finite basis set of functions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C1C50-4CE1-1141-3759-7EA4C6D37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0" y="2368550"/>
            <a:ext cx="4508500" cy="2254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5AB481-817E-E313-4B23-31C4F4127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0" y="114300"/>
            <a:ext cx="4508500" cy="2254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DF4A9-7FAE-23B5-FE2D-6193BCA08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850" y="4489450"/>
            <a:ext cx="4508500" cy="2254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57AFD2-2EE1-F995-7CA4-88ADE7ECF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151" y="1027906"/>
            <a:ext cx="1409961" cy="563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7250E0-953C-794A-F6B9-68FA3B6B7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482" y="5335718"/>
            <a:ext cx="3556000" cy="1231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C6C2F4-0647-0820-B34B-531A2A963F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0079" y="5417231"/>
            <a:ext cx="2997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2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6E8E-89E7-8352-8FDA-B27F67C0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distinguishes the examples?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3F7F8-8937-F3AC-8B55-1C33C521F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question:</a:t>
            </a:r>
          </a:p>
          <a:p>
            <a:pPr lvl="1"/>
            <a:r>
              <a:rPr lang="en-US" dirty="0"/>
              <a:t>Which functions are close to each other?</a:t>
            </a:r>
          </a:p>
          <a:p>
            <a:r>
              <a:rPr lang="en-US" dirty="0"/>
              <a:t>Use for different notions of ”closeness”</a:t>
            </a:r>
          </a:p>
          <a:p>
            <a:r>
              <a:rPr lang="en-US" i="1" dirty="0"/>
              <a:t>Extremely valuable!</a:t>
            </a:r>
          </a:p>
        </p:txBody>
      </p:sp>
    </p:spTree>
    <p:extLst>
      <p:ext uri="{BB962C8B-B14F-4D97-AF65-F5344CB8AC3E}">
        <p14:creationId xmlns:p14="http://schemas.microsoft.com/office/powerpoint/2010/main" val="246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6BFA69-5B86-5AB2-19A7-669C5E21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Hilbert and Banach spaces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12F24-723C-6D6E-C452-537D56BB8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spaces of partial differential equations</a:t>
            </a:r>
          </a:p>
        </p:txBody>
      </p:sp>
    </p:spTree>
    <p:extLst>
      <p:ext uri="{BB962C8B-B14F-4D97-AF65-F5344CB8AC3E}">
        <p14:creationId xmlns:p14="http://schemas.microsoft.com/office/powerpoint/2010/main" val="189005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tatue with blue parts&#10;&#10;Description automatically generated">
            <a:extLst>
              <a:ext uri="{FF2B5EF4-FFF2-40B4-BE49-F238E27FC236}">
                <a16:creationId xmlns:a16="http://schemas.microsoft.com/office/drawing/2014/main" id="{450C3E8D-DA4F-E9AE-873D-F0A9525FC6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204" b="204"/>
          <a:stretch/>
        </p:blipFill>
        <p:spPr>
          <a:xfrm>
            <a:off x="-1" y="0"/>
            <a:ext cx="125253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5C460-2EEA-F463-559C-D8FAF885DE73}"/>
              </a:ext>
            </a:extLst>
          </p:cNvPr>
          <p:cNvSpPr txBox="1"/>
          <p:nvPr/>
        </p:nvSpPr>
        <p:spPr>
          <a:xfrm>
            <a:off x="559835" y="765109"/>
            <a:ext cx="5019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venir Book" panose="02000503020000020003" pitchFamily="2" charset="0"/>
              </a:rPr>
              <a:t>Now it is getting a little more abstract</a:t>
            </a:r>
          </a:p>
          <a:p>
            <a:endParaRPr lang="en-US" sz="36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56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25977</TotalTime>
  <Words>980</Words>
  <Application>Microsoft Macintosh PowerPoint</Application>
  <PresentationFormat>Widescreen</PresentationFormat>
  <Paragraphs>239</Paragraphs>
  <Slides>46</Slides>
  <Notes>16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Avenir Book</vt:lpstr>
      <vt:lpstr>Avenir Light</vt:lpstr>
      <vt:lpstr>Calibri</vt:lpstr>
      <vt:lpstr>Times New Roman</vt:lpstr>
      <vt:lpstr>Office Theme</vt:lpstr>
      <vt:lpstr>PowerPoint Presentation</vt:lpstr>
      <vt:lpstr>Where to find the material</vt:lpstr>
      <vt:lpstr>Infinite Dimensions and Functional Analysis</vt:lpstr>
      <vt:lpstr>Functional analysis</vt:lpstr>
      <vt:lpstr>Examples of infinite dimensions</vt:lpstr>
      <vt:lpstr>How to think about something like</vt:lpstr>
      <vt:lpstr>What distinguishes the examples?</vt:lpstr>
      <vt:lpstr>Hilbert and Banach spaces</vt:lpstr>
      <vt:lpstr>PowerPoint Presentation</vt:lpstr>
      <vt:lpstr>A metric embodies concept of distance</vt:lpstr>
      <vt:lpstr>Norms embody concept of length</vt:lpstr>
      <vt:lpstr>Inner products give concept of angles</vt:lpstr>
      <vt:lpstr>Two metrics in the plane (from norms)</vt:lpstr>
      <vt:lpstr>PowerPoint Presentation</vt:lpstr>
      <vt:lpstr>What can we do with a Banach space?</vt:lpstr>
      <vt:lpstr>Spaces of functions</vt:lpstr>
      <vt:lpstr>Lp spaces</vt:lpstr>
      <vt:lpstr>A notebook example</vt:lpstr>
      <vt:lpstr>More examples</vt:lpstr>
      <vt:lpstr>𝓁p spaces</vt:lpstr>
      <vt:lpstr>The archetypal (separable) Hilbert space</vt:lpstr>
      <vt:lpstr>Linear transformations over Banach space</vt:lpstr>
      <vt:lpstr>PowerPoint Presentation</vt:lpstr>
      <vt:lpstr>PowerPoint Presentation</vt:lpstr>
      <vt:lpstr>PowerPoint Presentation</vt:lpstr>
      <vt:lpstr>Eigenvalues may not exist</vt:lpstr>
      <vt:lpstr>PowerPoint Presentation</vt:lpstr>
      <vt:lpstr>Spectrum “=“ eigenvalues</vt:lpstr>
      <vt:lpstr>Rough version of spectral theorem</vt:lpstr>
      <vt:lpstr>Sobolev spaces</vt:lpstr>
      <vt:lpstr>Kinetic energy example</vt:lpstr>
      <vt:lpstr>Sobolev spaces</vt:lpstr>
      <vt:lpstr>Example</vt:lpstr>
      <vt:lpstr>General definition</vt:lpstr>
      <vt:lpstr>Rayleigh-Ritz variational principle</vt:lpstr>
      <vt:lpstr>The axioms of quantum mechanics</vt:lpstr>
      <vt:lpstr>Classical configuration space</vt:lpstr>
      <vt:lpstr>Axiom 1: State space</vt:lpstr>
      <vt:lpstr>Axiom 2: Observables</vt:lpstr>
      <vt:lpstr>Axiom 3: Outcomes of measurements</vt:lpstr>
      <vt:lpstr>Axiom 4: Born interpretation</vt:lpstr>
      <vt:lpstr>Axiom 5: Time evolution</vt:lpstr>
      <vt:lpstr>N-electron theory</vt:lpstr>
      <vt:lpstr>Example: Euclidean and Manhattan revisited</vt:lpstr>
      <vt:lpstr>Open and closed in Euclidean space</vt:lpstr>
      <vt:lpstr>End of lecture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Simen Kvaal</dc:creator>
  <cp:lastModifiedBy>Simen Kvaal</cp:lastModifiedBy>
  <cp:revision>170</cp:revision>
  <cp:lastPrinted>2022-09-15T10:12:09Z</cp:lastPrinted>
  <dcterms:created xsi:type="dcterms:W3CDTF">2022-09-11T10:09:47Z</dcterms:created>
  <dcterms:modified xsi:type="dcterms:W3CDTF">2024-09-11T09:06:24Z</dcterms:modified>
</cp:coreProperties>
</file>